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0" r:id="rId2"/>
    <p:sldId id="257" r:id="rId3"/>
    <p:sldId id="274" r:id="rId4"/>
    <p:sldId id="271" r:id="rId5"/>
    <p:sldId id="272" r:id="rId6"/>
    <p:sldId id="259" r:id="rId7"/>
    <p:sldId id="270" r:id="rId8"/>
    <p:sldId id="263" r:id="rId9"/>
    <p:sldId id="264" r:id="rId10"/>
    <p:sldId id="265" r:id="rId11"/>
    <p:sldId id="266" r:id="rId12"/>
    <p:sldId id="269" r:id="rId13"/>
    <p:sldId id="268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F4ABA-3741-43EB-A6E9-CDFF0674C50A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4B030-5EED-4441-B08C-7CEBB9E274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780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4B030-5EED-4441-B08C-7CEBB9E274D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744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2.jpeg"/><Relationship Id="rId7" Type="http://schemas.openxmlformats.org/officeDocument/2006/relationships/image" Target="../media/image62.jpeg"/><Relationship Id="rId12" Type="http://schemas.openxmlformats.org/officeDocument/2006/relationships/image" Target="../media/image6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11" Type="http://schemas.openxmlformats.org/officeDocument/2006/relationships/image" Target="../media/image66.jpeg"/><Relationship Id="rId5" Type="http://schemas.openxmlformats.org/officeDocument/2006/relationships/image" Target="../media/image60.jpeg"/><Relationship Id="rId10" Type="http://schemas.openxmlformats.org/officeDocument/2006/relationships/image" Target="../media/image65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3.goodfon.ru/original/1920x1080/8/72/leto-trava-priroda-cve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96" y="0"/>
            <a:ext cx="91508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71736" y="714356"/>
            <a:ext cx="65722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070C0"/>
                </a:solidFill>
              </a:rPr>
              <a:t>Песня </a:t>
            </a:r>
            <a:r>
              <a:rPr lang="ru-RU" sz="5400" b="1" dirty="0" smtClean="0">
                <a:solidFill>
                  <a:srgbClr val="0070C0"/>
                </a:solidFill>
              </a:rPr>
              <a:t>Ветра</a:t>
            </a:r>
            <a:endParaRPr lang="ru-RU" sz="24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«Дружелюбие»  по фильму Е. Дубровской</a:t>
            </a:r>
          </a:p>
          <a:p>
            <a:pPr algn="ctr"/>
            <a:endParaRPr lang="ru-RU" sz="2400" b="1" i="1" dirty="0">
              <a:solidFill>
                <a:srgbClr val="0070C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СОЦИАЛЬНАЯ </a:t>
            </a:r>
            <a:r>
              <a:rPr lang="ru-RU" sz="2400" b="1" i="1" dirty="0">
                <a:solidFill>
                  <a:srgbClr val="0070C0"/>
                </a:solidFill>
              </a:rPr>
              <a:t>ПРАКТИКА </a:t>
            </a:r>
          </a:p>
          <a:p>
            <a:pPr algn="ctr"/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18777" y="3143248"/>
            <a:ext cx="43252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6"/>
                </a:solidFill>
              </a:rPr>
              <a:t>учащихся 3 «а» класса</a:t>
            </a:r>
          </a:p>
          <a:p>
            <a:r>
              <a:rPr lang="ru-RU" b="1" i="1" dirty="0" smtClean="0">
                <a:solidFill>
                  <a:schemeClr val="accent6"/>
                </a:solidFill>
              </a:rPr>
              <a:t>МБОУ СОШ № 4 имени В. И. Ленина</a:t>
            </a:r>
          </a:p>
          <a:p>
            <a:r>
              <a:rPr lang="ru-RU" b="1" i="1" dirty="0" smtClean="0">
                <a:solidFill>
                  <a:schemeClr val="accent6"/>
                </a:solidFill>
              </a:rPr>
              <a:t>города </a:t>
            </a:r>
            <a:r>
              <a:rPr lang="ru-RU" b="1" i="1" dirty="0" err="1" smtClean="0">
                <a:solidFill>
                  <a:schemeClr val="accent6"/>
                </a:solidFill>
              </a:rPr>
              <a:t>Клинцы</a:t>
            </a:r>
            <a:r>
              <a:rPr lang="ru-RU" b="1" i="1" dirty="0" smtClean="0">
                <a:solidFill>
                  <a:schemeClr val="accent6"/>
                </a:solidFill>
              </a:rPr>
              <a:t> Брянской области</a:t>
            </a:r>
            <a:endParaRPr lang="ru-RU" b="1" dirty="0" smtClean="0">
              <a:solidFill>
                <a:schemeClr val="accent6"/>
              </a:solidFill>
            </a:endParaRPr>
          </a:p>
          <a:p>
            <a:r>
              <a:rPr lang="ru-RU" b="1" i="1" dirty="0" smtClean="0">
                <a:solidFill>
                  <a:schemeClr val="accent6"/>
                </a:solidFill>
              </a:rPr>
              <a:t>Выполнила:</a:t>
            </a:r>
            <a:r>
              <a:rPr lang="ru-RU" b="1" i="1" dirty="0">
                <a:solidFill>
                  <a:schemeClr val="accent6"/>
                </a:solidFill>
              </a:rPr>
              <a:t> </a:t>
            </a:r>
            <a:r>
              <a:rPr lang="ru-RU" b="1" i="1" dirty="0" smtClean="0">
                <a:solidFill>
                  <a:schemeClr val="accent6"/>
                </a:solidFill>
              </a:rPr>
              <a:t>учитель начальных классов</a:t>
            </a:r>
          </a:p>
          <a:p>
            <a:r>
              <a:rPr lang="ru-RU" b="1" i="1" dirty="0" smtClean="0">
                <a:solidFill>
                  <a:schemeClr val="accent6"/>
                </a:solidFill>
              </a:rPr>
              <a:t>Светлана Анатольевна Удовенко</a:t>
            </a:r>
            <a:endParaRPr lang="ru-RU" b="1" i="1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2421" y="6370169"/>
            <a:ext cx="1318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2021 год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3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-dog.ru/wallpapers/13/1/469015973928960/cvety-trava-lug-veter-nebo-oblaka-leto-priro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01234" y="147538"/>
            <a:ext cx="49510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Как достичь дружелюбия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9713" y="773415"/>
            <a:ext cx="54726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Общение.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Общаясь</a:t>
            </a:r>
            <a:r>
              <a:rPr lang="ru-RU" b="1" dirty="0">
                <a:solidFill>
                  <a:srgbClr val="0070C0"/>
                </a:solidFill>
              </a:rPr>
              <a:t>, человек учится лучше понимать и чувствовать окружающих, их интересы, их потребности – так развивается дружелюбие.</a:t>
            </a:r>
          </a:p>
        </p:txBody>
      </p:sp>
      <p:pic>
        <p:nvPicPr>
          <p:cNvPr id="6" name="Рисунок 5" descr="G:\соц проект\IMG_018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7" t="6854"/>
          <a:stretch>
            <a:fillRect/>
          </a:stretch>
        </p:blipFill>
        <p:spPr bwMode="auto">
          <a:xfrm rot="5400000">
            <a:off x="8296" y="4537365"/>
            <a:ext cx="2235160" cy="189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G:\соц проект\IMG_016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7" b="22174"/>
          <a:stretch/>
        </p:blipFill>
        <p:spPr bwMode="auto">
          <a:xfrm rot="5400000">
            <a:off x="5180062" y="2315474"/>
            <a:ext cx="2333625" cy="1767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:\соц проект\180321\IMG-20210317-WA003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2" y="117996"/>
            <a:ext cx="2314575" cy="130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:\соц проект\1\IMG_0254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6998"/>
          <a:stretch/>
        </p:blipFill>
        <p:spPr bwMode="auto">
          <a:xfrm rot="5400000">
            <a:off x="3625851" y="2525589"/>
            <a:ext cx="1980258" cy="14107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H:\соц проект\1\IMG_0259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4"/>
          <a:stretch/>
        </p:blipFill>
        <p:spPr bwMode="auto">
          <a:xfrm rot="5400000">
            <a:off x="7405649" y="2647363"/>
            <a:ext cx="1637665" cy="1544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 descr="H:\соц проект\1\IMG_0258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7" t="5516"/>
          <a:stretch/>
        </p:blipFill>
        <p:spPr bwMode="auto">
          <a:xfrm rot="5400000">
            <a:off x="-102988" y="1887816"/>
            <a:ext cx="2290445" cy="19164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 descr="G:\соц проект\IMG_0161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67880" y="374041"/>
            <a:ext cx="2258695" cy="1693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H:\соц проект\180321\IMG-20210317-WA0039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5" t="20000" r="11216"/>
          <a:stretch/>
        </p:blipFill>
        <p:spPr bwMode="auto">
          <a:xfrm>
            <a:off x="2257425" y="4457700"/>
            <a:ext cx="4313555" cy="2400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Рисунок 23" descr="G:\соц проект\IMG_0171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5" b="17295"/>
          <a:stretch/>
        </p:blipFill>
        <p:spPr bwMode="auto">
          <a:xfrm rot="5400000">
            <a:off x="2039620" y="2458635"/>
            <a:ext cx="1978660" cy="1543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Рисунок 24" descr="G:\соц проект\IMG_0188.JPG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38"/>
          <a:stretch/>
        </p:blipFill>
        <p:spPr bwMode="auto">
          <a:xfrm rot="5400000">
            <a:off x="6720363" y="4449147"/>
            <a:ext cx="2237105" cy="22866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180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-dog.ru/wallpapers/13/1/469015973928960/cvety-trava-lug-veter-nebo-oblaka-leto-priro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69522" y="188640"/>
            <a:ext cx="6560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Образование и чтение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Чем больше сила ума человека – тем терпимее и дружелюбнее относится он к окружающим</a:t>
            </a:r>
          </a:p>
        </p:txBody>
      </p:sp>
      <p:pic>
        <p:nvPicPr>
          <p:cNvPr id="6" name="Рисунок 5" descr="G:\соц проект\IMG_018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029" y="624185"/>
            <a:ext cx="2907030" cy="2179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G:\соц проект\IMG_019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2" t="11955" r="10654" b="-3736"/>
          <a:stretch/>
        </p:blipFill>
        <p:spPr bwMode="auto">
          <a:xfrm rot="5400000">
            <a:off x="6551667" y="3987171"/>
            <a:ext cx="2613805" cy="25425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G:\соц проект\IMG_017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7"/>
          <a:stretch/>
        </p:blipFill>
        <p:spPr bwMode="auto">
          <a:xfrm rot="5400000">
            <a:off x="4156723" y="3902079"/>
            <a:ext cx="2710541" cy="2312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:\соц проект\180321\IMG-20210317-WA004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666" y="1268760"/>
            <a:ext cx="1724025" cy="229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:\соц проект\180321\IMG-20210317-WA004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41258"/>
            <a:ext cx="2059051" cy="2940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:\соц проект\180321\IMG-20210317-WA005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186" y="1127163"/>
            <a:ext cx="1952625" cy="2602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:\соц проект\2\IMG-20210319-WA0012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t="31504"/>
          <a:stretch/>
        </p:blipFill>
        <p:spPr bwMode="auto">
          <a:xfrm>
            <a:off x="4766377" y="1277976"/>
            <a:ext cx="2296160" cy="2301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 descr="H:\соц проект\2\IMG-20210319-WA0010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t="1848" r="12047" b="24954"/>
          <a:stretch/>
        </p:blipFill>
        <p:spPr bwMode="auto">
          <a:xfrm>
            <a:off x="2238563" y="3730028"/>
            <a:ext cx="2000250" cy="23996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381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-dog.ru/wallpapers/13/1/469015973928960/cvety-trava-lug-veter-nebo-oblaka-leto-priro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" y="-122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9832" y="332656"/>
            <a:ext cx="608416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Спорт, тренировки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Развивая физические силы человек приобретает уверенность в себе; уверенность в себе и собственных силах порождает дружелюбие.</a:t>
            </a:r>
          </a:p>
        </p:txBody>
      </p:sp>
      <p:pic>
        <p:nvPicPr>
          <p:cNvPr id="5" name="Рисунок 4" descr="H:\соц проект\180321\IMG-20210317-WA003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0" t="28094" r="28428" b="20987"/>
          <a:stretch/>
        </p:blipFill>
        <p:spPr bwMode="auto">
          <a:xfrm>
            <a:off x="130166" y="321723"/>
            <a:ext cx="2109470" cy="2676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:\соц проект\180321\IMG-20210317-WA002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2" t="28728" r="9485" b="29576"/>
          <a:stretch/>
        </p:blipFill>
        <p:spPr bwMode="auto">
          <a:xfrm>
            <a:off x="92470" y="3401152"/>
            <a:ext cx="2454787" cy="1838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:\соц проект\180321\IMG-20210317-WA0033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5" t="19825" r="16485" b="42994"/>
          <a:stretch/>
        </p:blipFill>
        <p:spPr bwMode="auto">
          <a:xfrm>
            <a:off x="4427984" y="1761806"/>
            <a:ext cx="2307772" cy="2092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:\соц проект\180321\IMG-20210317-WA0019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" t="21041" r="34495" b="33484"/>
          <a:stretch/>
        </p:blipFill>
        <p:spPr bwMode="auto">
          <a:xfrm>
            <a:off x="2818723" y="4126257"/>
            <a:ext cx="2053126" cy="20726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:\соц проект\180321\IMG-20210317-WA0017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5" b="12938"/>
          <a:stretch/>
        </p:blipFill>
        <p:spPr bwMode="auto">
          <a:xfrm>
            <a:off x="6796258" y="1741215"/>
            <a:ext cx="2263775" cy="1914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G:\соц проект\180321\IMG-20210317-WA0037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5" r="13333" b="14844"/>
          <a:stretch/>
        </p:blipFill>
        <p:spPr bwMode="auto">
          <a:xfrm>
            <a:off x="2627784" y="1860230"/>
            <a:ext cx="1649730" cy="1895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G:\соц проект\2\IMG-20210318-WA0020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" t="25635" r="19015" b="6005"/>
          <a:stretch/>
        </p:blipFill>
        <p:spPr bwMode="auto">
          <a:xfrm>
            <a:off x="7245203" y="4140298"/>
            <a:ext cx="1814830" cy="2276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G:\соц проект\2\IMG-20210318-WA0013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7" r="18621" b="25786"/>
          <a:stretch/>
        </p:blipFill>
        <p:spPr bwMode="auto">
          <a:xfrm>
            <a:off x="5043053" y="4397473"/>
            <a:ext cx="2117725" cy="2019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 descr="H:\соц проект\180321\IMG-20210317-WA0034.jpg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21068" b="43917"/>
          <a:stretch/>
        </p:blipFill>
        <p:spPr bwMode="auto">
          <a:xfrm>
            <a:off x="95007" y="5373216"/>
            <a:ext cx="2633980" cy="13468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884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-dog.ru/wallpapers/13/1/469015973928960/cvety-trava-lug-veter-nebo-oblaka-leto-priro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4534"/>
            <a:ext cx="5429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rgbClr val="7030A0"/>
                </a:solidFill>
              </a:rPr>
              <a:t>Одаривание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Подарки, даже самые небольшие, являются проявлением дружелюбия. Приучая себя дарить подарки от души, человек воспитывает в себе дружелюбие.</a:t>
            </a:r>
          </a:p>
        </p:txBody>
      </p:sp>
      <p:pic>
        <p:nvPicPr>
          <p:cNvPr id="5" name="Рисунок 4" descr="H:\соц проект\180321\IMG-20210317-WA001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86"/>
          <a:stretch/>
        </p:blipFill>
        <p:spPr bwMode="auto">
          <a:xfrm>
            <a:off x="611560" y="1589342"/>
            <a:ext cx="4406265" cy="2571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:\соц проект\180321\IMG-20210317-WA005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0"/>
          <a:stretch/>
        </p:blipFill>
        <p:spPr bwMode="auto">
          <a:xfrm>
            <a:off x="99438" y="4202054"/>
            <a:ext cx="4361180" cy="2571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:\соц проект\180321\IMG-20210222-WA002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06"/>
          <a:stretch/>
        </p:blipFill>
        <p:spPr bwMode="auto">
          <a:xfrm>
            <a:off x="4498807" y="4233025"/>
            <a:ext cx="4635500" cy="2600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:\соц проект\2\IMG-20210319-WA0042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3" r="7112"/>
          <a:stretch/>
        </p:blipFill>
        <p:spPr bwMode="auto">
          <a:xfrm>
            <a:off x="5292080" y="126937"/>
            <a:ext cx="3714750" cy="40341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39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-dog.ru/wallpapers/13/1/469015973928960/cvety-trava-lug-veter-nebo-oblaka-leto-priro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286000" y="46136"/>
            <a:ext cx="43742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Рефлексия</a:t>
            </a:r>
            <a:r>
              <a:rPr lang="ru-RU" sz="3600" b="1" i="1" dirty="0">
                <a:solidFill>
                  <a:srgbClr val="7030A0"/>
                </a:solidFill>
              </a:rPr>
              <a:t>.</a:t>
            </a:r>
            <a:endParaRPr lang="ru-RU" sz="36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Дети нарисовали рисунки, где изобразили эпизоды фильма, которые им понравились </a:t>
            </a:r>
            <a:r>
              <a:rPr lang="ru-RU" b="1" i="1" dirty="0" smtClean="0">
                <a:solidFill>
                  <a:srgbClr val="0070C0"/>
                </a:solidFill>
              </a:rPr>
              <a:t>и </a:t>
            </a:r>
            <a:r>
              <a:rPr lang="ru-RU" b="1" i="1" dirty="0" smtClean="0">
                <a:solidFill>
                  <a:srgbClr val="0070C0"/>
                </a:solidFill>
              </a:rPr>
              <a:t>дружелюбие.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G:\соц проект\IMG_024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772018" y="4305935"/>
            <a:ext cx="3402965" cy="2552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G:\соц проект\IMG_023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5" b="17180"/>
          <a:stretch/>
        </p:blipFill>
        <p:spPr bwMode="auto">
          <a:xfrm rot="5400000">
            <a:off x="6384012" y="331255"/>
            <a:ext cx="2804730" cy="22522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G:\соц проект\IMG_024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76056" y="3674676"/>
            <a:ext cx="3070860" cy="2302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G:\соц проект\IMG_0235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6"/>
          <a:stretch/>
        </p:blipFill>
        <p:spPr bwMode="auto">
          <a:xfrm rot="5400000">
            <a:off x="-507972" y="594410"/>
            <a:ext cx="3208655" cy="2129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:\соц проект\2\IMG-20210319-WA004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00" y="1772816"/>
            <a:ext cx="3200400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G:\соц проект\IMG_0238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1303" y="3937189"/>
            <a:ext cx="2911475" cy="2183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689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-dog.ru/wallpapers/13/1/469015973928960/cvety-trava-lug-veter-nebo-oblaka-leto-priro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5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4406" y="-15194"/>
            <a:ext cx="9144000" cy="681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b="1" dirty="0" smtClean="0"/>
              <a:t>       </a:t>
            </a:r>
            <a:r>
              <a:rPr lang="ru-RU" sz="1900" b="1" dirty="0" smtClean="0"/>
              <a:t>    15 </a:t>
            </a:r>
            <a:r>
              <a:rPr lang="ru-RU" sz="1900" b="1" dirty="0"/>
              <a:t>марта.  В  рамках проекта «</a:t>
            </a:r>
            <a:r>
              <a:rPr lang="ru-RU" sz="1900" b="1" dirty="0" err="1"/>
              <a:t>Киноуроки</a:t>
            </a:r>
            <a:r>
              <a:rPr lang="ru-RU" sz="1900" b="1" dirty="0"/>
              <a:t> в школах России» учащиеся 3а класса посмотрели короткометражный фильм по одноименному рассказу </a:t>
            </a:r>
            <a:r>
              <a:rPr lang="ru-RU" sz="1900" b="1" dirty="0" smtClean="0"/>
              <a:t>Елены  </a:t>
            </a:r>
            <a:r>
              <a:rPr lang="ru-RU" sz="1900" b="1" dirty="0"/>
              <a:t>Дубровской «Песня ветра». Этот фильм очень понравился всем обучающимся. Картина посвящена башкирским традициям, культуре, бескорыстию, радости за другого и раскрывает понятие  дружелюбия. Сам по себе просмотр кинофильма всем классом оставил в душах и умах детей положительные моменты, заставил о многом задуматься, обдумать свои действия и поступки.</a:t>
            </a:r>
          </a:p>
          <a:p>
            <a:pPr algn="just"/>
            <a:r>
              <a:rPr lang="ru-RU" sz="1900" b="1" dirty="0"/>
              <a:t>        </a:t>
            </a:r>
            <a:r>
              <a:rPr lang="ru-RU" sz="1900" b="1" dirty="0" smtClean="0"/>
              <a:t>   Очень </a:t>
            </a:r>
            <a:r>
              <a:rPr lang="ru-RU" sz="1900" b="1" dirty="0"/>
              <a:t>интересным было активное обсуждение фильма  и высказывание собственных мнений. Ребята чувствовали себя  свободно и раскованно, каждый старался высказывать свои мысли вслух.  Особенно остро обсуждали  поступок главного героя. Они решили, что Ахмед поступил правильно, жертвуя дружбой с девочкой, которая ему нравилась, ради спасения жизни бабочки. Ведь дружелюбным нужно быть не только по отношению к людям, но и к природе, жить с ней в согласии и единстве.</a:t>
            </a:r>
          </a:p>
          <a:p>
            <a:pPr algn="just"/>
            <a:r>
              <a:rPr lang="ru-RU" sz="1900" b="1" dirty="0"/>
              <a:t>      </a:t>
            </a:r>
            <a:r>
              <a:rPr lang="ru-RU" sz="1900" b="1" dirty="0" smtClean="0"/>
              <a:t>     </a:t>
            </a:r>
            <a:r>
              <a:rPr lang="ru-RU" sz="1900" b="1" dirty="0"/>
              <a:t>В заключении учащиеся назвали качества, необходимые для дружеского общения, составили список полезных дел, которые </a:t>
            </a:r>
            <a:r>
              <a:rPr lang="ru-RU" sz="1900" b="1" dirty="0" smtClean="0"/>
              <a:t>позволили</a:t>
            </a:r>
            <a:r>
              <a:rPr lang="ru-RU" sz="1900" b="1" dirty="0"/>
              <a:t> им проявить раскрываемое в фильме качество личности — дружелюбие, на практике.</a:t>
            </a:r>
          </a:p>
          <a:p>
            <a:pPr algn="just"/>
            <a:r>
              <a:rPr lang="ru-RU" sz="1900" b="1" dirty="0" smtClean="0"/>
              <a:t>           Если </a:t>
            </a:r>
            <a:r>
              <a:rPr lang="ru-RU" sz="1900" b="1" dirty="0"/>
              <a:t>закрепить увиденные образы и выводы социальной практикой, то результат от просмотренного фильма будет в несколько раз значительнее.</a:t>
            </a:r>
          </a:p>
          <a:p>
            <a:pPr algn="just"/>
            <a:r>
              <a:rPr lang="ru-RU" sz="1900" b="1" dirty="0"/>
              <a:t>     </a:t>
            </a:r>
            <a:r>
              <a:rPr lang="ru-RU" sz="1900" b="1" dirty="0" smtClean="0"/>
              <a:t>      </a:t>
            </a:r>
            <a:r>
              <a:rPr lang="ru-RU" sz="1900" b="1" dirty="0"/>
              <a:t>Нашему классу удалось продвинуться по дороге добра и стать дружелюбными друг с другом, со своими родными и близкими, с живой природой. Поэтому делимся своим положительным опытом с Вами.</a:t>
            </a:r>
          </a:p>
        </p:txBody>
      </p:sp>
    </p:spTree>
    <p:extLst>
      <p:ext uri="{BB962C8B-B14F-4D97-AF65-F5344CB8AC3E}">
        <p14:creationId xmlns:p14="http://schemas.microsoft.com/office/powerpoint/2010/main" val="34121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-dog.ru/wallpapers/13/1/469015973928960/cvety-trava-lug-veter-nebo-oblaka-leto-priro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G:\соц проект\IMG_02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41"/>
            <a:ext cx="3084195" cy="2312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G:\соц проект\IMG_021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9" y="3212976"/>
            <a:ext cx="2947670" cy="2210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G:\соц проект\IMG_021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165" y="3211679"/>
            <a:ext cx="2947670" cy="2210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G:\соц проект\IMG_022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684" y="3204693"/>
            <a:ext cx="2966720" cy="22244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570649" y="489446"/>
            <a:ext cx="54405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Дружелюбие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– способность видеть других, как своих близких, искренне проявлять дружеское расположение, чистые чувства к внешнему миру; стремление к мирному доброму сосуществованию, к спокойному решению возникающих конфликтов.</a:t>
            </a:r>
          </a:p>
        </p:txBody>
      </p:sp>
    </p:spTree>
    <p:extLst>
      <p:ext uri="{BB962C8B-B14F-4D97-AF65-F5344CB8AC3E}">
        <p14:creationId xmlns:p14="http://schemas.microsoft.com/office/powerpoint/2010/main" val="29864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-dog.ru/wallpapers/13/1/469015973928960/cvety-trava-lug-veter-nebo-oblaka-leto-priro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78" y="0"/>
            <a:ext cx="91791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9923" y="7775"/>
            <a:ext cx="8928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   С интересом обсуждали третьеклассники нравственные вопросы, поднятые в фильме. Каждый сделал тот вывод, к которому привело его сердце. Но в одном дети пришли к единодушию – только жизнь, красота, сила, мудрость и дружелюбие делают человека - Человеком. Будьте дружелюбны!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Многие</a:t>
            </a:r>
            <a:r>
              <a:rPr lang="ru-RU" b="1" dirty="0" smtClean="0">
                <a:solidFill>
                  <a:srgbClr val="0070C0"/>
                </a:solidFill>
              </a:rPr>
              <a:t> дети высказали </a:t>
            </a:r>
            <a:r>
              <a:rPr lang="ru-RU" b="1" dirty="0" smtClean="0">
                <a:solidFill>
                  <a:srgbClr val="0070C0"/>
                </a:solidFill>
              </a:rPr>
              <a:t>своё мнение, вот некоторые из них.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3" name="Рисунок 22" descr="H:\соц проект\2\IMG-20210319-WA002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4" t="26290" r="23849"/>
          <a:stretch/>
        </p:blipFill>
        <p:spPr bwMode="auto">
          <a:xfrm>
            <a:off x="83499" y="2569446"/>
            <a:ext cx="1540053" cy="27480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Рисунок 23" descr="C:\Users\PC\Downloads\IMG-20210319-WA003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6" t="19546" r="22222"/>
          <a:stretch/>
        </p:blipFill>
        <p:spPr bwMode="auto">
          <a:xfrm>
            <a:off x="5074630" y="2533650"/>
            <a:ext cx="1485900" cy="3058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Рисунок 24" descr="H:\соц проект\2\IMG-20210319-WA001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2" t="1" b="58537"/>
          <a:stretch/>
        </p:blipFill>
        <p:spPr bwMode="auto">
          <a:xfrm>
            <a:off x="3359828" y="1865295"/>
            <a:ext cx="1276350" cy="21974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Рисунок 25" descr="H:\соц проект\2\IMG-20210319-WA002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0" t="29898" r="15433"/>
          <a:stretch/>
        </p:blipFill>
        <p:spPr bwMode="auto">
          <a:xfrm>
            <a:off x="6580293" y="4097687"/>
            <a:ext cx="1552575" cy="27176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Выноска-облако 21"/>
          <p:cNvSpPr/>
          <p:nvPr/>
        </p:nvSpPr>
        <p:spPr>
          <a:xfrm>
            <a:off x="3779912" y="1469239"/>
            <a:ext cx="2251545" cy="79211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Я хочу ещё посмотреть этот фильм.</a:t>
            </a:r>
          </a:p>
        </p:txBody>
      </p:sp>
      <p:sp>
        <p:nvSpPr>
          <p:cNvPr id="27" name="Выноска-облако 26"/>
          <p:cNvSpPr/>
          <p:nvPr/>
        </p:nvSpPr>
        <p:spPr>
          <a:xfrm>
            <a:off x="193207" y="1646642"/>
            <a:ext cx="2860690" cy="103398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Мне понравился фильм «Песня ветра», потому что он учит любить и защищать природу.</a:t>
            </a:r>
          </a:p>
        </p:txBody>
      </p:sp>
      <p:sp>
        <p:nvSpPr>
          <p:cNvPr id="28" name="Выноска-облако 27"/>
          <p:cNvSpPr/>
          <p:nvPr/>
        </p:nvSpPr>
        <p:spPr>
          <a:xfrm>
            <a:off x="5653449" y="1845156"/>
            <a:ext cx="2415342" cy="8656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Ахмед </a:t>
            </a:r>
            <a:r>
              <a:rPr lang="ru-RU" sz="1200" dirty="0">
                <a:solidFill>
                  <a:schemeClr val="tx1"/>
                </a:solidFill>
              </a:rPr>
              <a:t>выпустил бабочку. Он добрый и милосердный</a:t>
            </a:r>
          </a:p>
        </p:txBody>
      </p:sp>
      <p:sp>
        <p:nvSpPr>
          <p:cNvPr id="29" name="Выноска-облако 28"/>
          <p:cNvSpPr/>
          <p:nvPr/>
        </p:nvSpPr>
        <p:spPr>
          <a:xfrm>
            <a:off x="7356581" y="2964012"/>
            <a:ext cx="1800200" cy="118907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Мы должны быть </a:t>
            </a:r>
            <a:r>
              <a:rPr lang="ru-RU" sz="1200" dirty="0" smtClean="0">
                <a:solidFill>
                  <a:schemeClr val="tx1"/>
                </a:solidFill>
              </a:rPr>
              <a:t>дружелюбными ко </a:t>
            </a:r>
            <a:r>
              <a:rPr lang="ru-RU" sz="1200" dirty="0">
                <a:solidFill>
                  <a:schemeClr val="tx1"/>
                </a:solidFill>
              </a:rPr>
              <a:t>всем, кто нас окружает.</a:t>
            </a:r>
          </a:p>
        </p:txBody>
      </p:sp>
      <p:pic>
        <p:nvPicPr>
          <p:cNvPr id="31" name="Рисунок 30" descr="H:\соц проект\2\IMG-20210319-WA0016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00" t="38529" r="1333" b="24363"/>
          <a:stretch/>
        </p:blipFill>
        <p:spPr bwMode="auto">
          <a:xfrm>
            <a:off x="1641657" y="4638533"/>
            <a:ext cx="1412240" cy="21392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Выноска-облако 29"/>
          <p:cNvSpPr/>
          <p:nvPr/>
        </p:nvSpPr>
        <p:spPr>
          <a:xfrm>
            <a:off x="2210675" y="3789039"/>
            <a:ext cx="2298306" cy="109059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Все поняли героя и полюбили этого удивительного мальчика.</a:t>
            </a:r>
          </a:p>
        </p:txBody>
      </p:sp>
    </p:spTree>
    <p:extLst>
      <p:ext uri="{BB962C8B-B14F-4D97-AF65-F5344CB8AC3E}">
        <p14:creationId xmlns:p14="http://schemas.microsoft.com/office/powerpoint/2010/main" val="289962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-dog.ru/wallpapers/13/1/469015973928960/cvety-trava-lug-veter-nebo-oblaka-leto-priro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14" y="0"/>
            <a:ext cx="9179159" cy="6911184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22" name="Рисунок 21" descr="H:\соц проект\2\IMG-20210319-WA001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t="16438" r="25945"/>
          <a:stretch/>
        </p:blipFill>
        <p:spPr bwMode="auto">
          <a:xfrm>
            <a:off x="107512" y="4223151"/>
            <a:ext cx="1518920" cy="26187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 descr="H:\соц проект\2\IMG-20210319-WA0015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7" t="30738" b="42418"/>
          <a:stretch/>
        </p:blipFill>
        <p:spPr bwMode="auto">
          <a:xfrm>
            <a:off x="179512" y="431827"/>
            <a:ext cx="1895475" cy="3111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Рисунок 25" descr="H:\соц проект\2\IMG-20210319-WA0015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8" t="20957" r="40782" b="20325"/>
          <a:stretch/>
        </p:blipFill>
        <p:spPr bwMode="auto">
          <a:xfrm>
            <a:off x="6486557" y="980772"/>
            <a:ext cx="1501140" cy="25640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Рисунок 27" descr="H:\соц проект\2\IMG-20210319-WA0019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7" t="18463" r="7469" b="18021"/>
          <a:stretch/>
        </p:blipFill>
        <p:spPr bwMode="auto">
          <a:xfrm>
            <a:off x="2849783" y="1203261"/>
            <a:ext cx="2047875" cy="30359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Выноска-облако 26"/>
          <p:cNvSpPr/>
          <p:nvPr/>
        </p:nvSpPr>
        <p:spPr>
          <a:xfrm>
            <a:off x="3857947" y="274230"/>
            <a:ext cx="2426420" cy="141308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Фильм очень познавательный, он учит любить природу, быть дружелюбным.</a:t>
            </a:r>
            <a:r>
              <a:rPr lang="ru-RU" sz="1200" dirty="0"/>
              <a:t> </a:t>
            </a:r>
          </a:p>
        </p:txBody>
      </p:sp>
      <p:sp>
        <p:nvSpPr>
          <p:cNvPr id="31" name="Выноска-облако 30"/>
          <p:cNvSpPr/>
          <p:nvPr/>
        </p:nvSpPr>
        <p:spPr>
          <a:xfrm>
            <a:off x="6657332" y="0"/>
            <a:ext cx="2490719" cy="118069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Мне понравилось, как </a:t>
            </a:r>
            <a:r>
              <a:rPr lang="ru-RU" sz="1200" dirty="0" smtClean="0">
                <a:solidFill>
                  <a:schemeClr val="tx1"/>
                </a:solidFill>
              </a:rPr>
              <a:t>Ахмед </a:t>
            </a:r>
            <a:r>
              <a:rPr lang="ru-RU" sz="1200" dirty="0">
                <a:solidFill>
                  <a:schemeClr val="tx1"/>
                </a:solidFill>
              </a:rPr>
              <a:t>сыграл на </a:t>
            </a:r>
            <a:r>
              <a:rPr lang="ru-RU" sz="1200" dirty="0" err="1">
                <a:solidFill>
                  <a:schemeClr val="tx1"/>
                </a:solidFill>
              </a:rPr>
              <a:t>курае</a:t>
            </a:r>
            <a:r>
              <a:rPr lang="ru-RU" sz="1200" dirty="0">
                <a:solidFill>
                  <a:schemeClr val="tx1"/>
                </a:solidFill>
              </a:rPr>
              <a:t> и ветер подхватил его песню.</a:t>
            </a:r>
          </a:p>
        </p:txBody>
      </p:sp>
      <p:sp>
        <p:nvSpPr>
          <p:cNvPr id="1025" name="Выноска-облако 1024"/>
          <p:cNvSpPr/>
          <p:nvPr/>
        </p:nvSpPr>
        <p:spPr>
          <a:xfrm>
            <a:off x="950638" y="53184"/>
            <a:ext cx="2685258" cy="108288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Фильм </a:t>
            </a:r>
            <a:r>
              <a:rPr lang="ru-RU" sz="1200" dirty="0">
                <a:solidFill>
                  <a:schemeClr val="tx1"/>
                </a:solidFill>
              </a:rPr>
              <a:t>замечательный. Мальчик дружелюбно относился ко всем вокруг.</a:t>
            </a: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35" name="Рисунок 34" descr="H:\соц проект\2\IMG-20210319-WA0019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65" r="65045" b="35080"/>
          <a:stretch/>
        </p:blipFill>
        <p:spPr bwMode="auto">
          <a:xfrm>
            <a:off x="4788024" y="3790950"/>
            <a:ext cx="1727200" cy="3067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27" name="Выноска-облако 1026"/>
          <p:cNvSpPr/>
          <p:nvPr/>
        </p:nvSpPr>
        <p:spPr>
          <a:xfrm>
            <a:off x="5004048" y="2996952"/>
            <a:ext cx="2522098" cy="109572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Даже ради дружбы Ахмед не смог убить живое существо – бабочку.</a:t>
            </a:r>
          </a:p>
        </p:txBody>
      </p:sp>
      <p:sp>
        <p:nvSpPr>
          <p:cNvPr id="1028" name="Выноска-облако 1027"/>
          <p:cNvSpPr/>
          <p:nvPr/>
        </p:nvSpPr>
        <p:spPr>
          <a:xfrm>
            <a:off x="539552" y="3412891"/>
            <a:ext cx="2310231" cy="95708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Фильм отличный. Я рад, что Назия и Ахмед помирились.</a:t>
            </a:r>
          </a:p>
        </p:txBody>
      </p:sp>
    </p:spTree>
    <p:extLst>
      <p:ext uri="{BB962C8B-B14F-4D97-AF65-F5344CB8AC3E}">
        <p14:creationId xmlns:p14="http://schemas.microsoft.com/office/powerpoint/2010/main" val="347095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-dog.ru/wallpapers/13/1/469015973928960/cvety-trava-lug-veter-nebo-oblaka-leto-priro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40" y="95096"/>
            <a:ext cx="9123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Проявление дружелюбия в повседневной жизни.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3473" y="679871"/>
            <a:ext cx="68407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Семейные отношения</a:t>
            </a:r>
            <a:r>
              <a:rPr lang="ru-RU" b="1" dirty="0">
                <a:solidFill>
                  <a:srgbClr val="0070C0"/>
                </a:solidFill>
              </a:rPr>
              <a:t>. 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Когда </a:t>
            </a:r>
            <a:r>
              <a:rPr lang="ru-RU" b="1" dirty="0">
                <a:solidFill>
                  <a:srgbClr val="0070C0"/>
                </a:solidFill>
              </a:rPr>
              <a:t>родители внимательно относятся к своему ребенку, разговаривают с ним, как с равным – они демонстрируют дружелюбие и учат дружелюбию ребенка.</a:t>
            </a:r>
          </a:p>
        </p:txBody>
      </p:sp>
      <p:pic>
        <p:nvPicPr>
          <p:cNvPr id="5" name="Рисунок 4" descr="H:\соц проект\180321\IMG-20210317-WA000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2381250" cy="1839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:\соц проект\180321\IMG-20210317-WA004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0"/>
          <a:stretch/>
        </p:blipFill>
        <p:spPr bwMode="auto">
          <a:xfrm>
            <a:off x="5761311" y="2093113"/>
            <a:ext cx="3018790" cy="1793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:\соц проект\180321\IMG-20210318-WA0008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11" r="14363"/>
          <a:stretch/>
        </p:blipFill>
        <p:spPr bwMode="auto">
          <a:xfrm>
            <a:off x="2987824" y="2420888"/>
            <a:ext cx="2411095" cy="3362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:\соц проект\180321\IMG-20210313-WA000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70" y="3140968"/>
            <a:ext cx="2476500" cy="3301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:\соц проект\2\IMG-20210319-WA0002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32"/>
          <a:stretch/>
        </p:blipFill>
        <p:spPr bwMode="auto">
          <a:xfrm>
            <a:off x="5894026" y="3927431"/>
            <a:ext cx="2886075" cy="28232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661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-dog.ru/wallpapers/13/1/469015973928960/cvety-trava-lug-veter-nebo-oblaka-leto-priro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G:\соц проект\IMG_01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47" y="882358"/>
            <a:ext cx="2838450" cy="21285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081053" y="188640"/>
            <a:ext cx="59046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Сопереживание.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Способность сопереживать, сострадать в невзгодах – яркое проявление дружелюбия.</a:t>
            </a:r>
          </a:p>
          <a:p>
            <a:pPr algn="ctr"/>
            <a:endParaRPr lang="ru-RU" dirty="0"/>
          </a:p>
        </p:txBody>
      </p:sp>
      <p:pic>
        <p:nvPicPr>
          <p:cNvPr id="11" name="Рисунок 10" descr="G:\соц проект\IMG_017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16561" y="2244833"/>
            <a:ext cx="3681730" cy="2760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:\соц проект\180321\IMG-20210317-WA000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77071"/>
            <a:ext cx="3015615" cy="22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:\соц проект\180321\IMG-20210317-WA0008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2" r="15625"/>
          <a:stretch/>
        </p:blipFill>
        <p:spPr bwMode="auto">
          <a:xfrm>
            <a:off x="3294248" y="1946618"/>
            <a:ext cx="2834814" cy="1691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H:\соц проект\IMG_0136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4"/>
          <a:stretch/>
        </p:blipFill>
        <p:spPr bwMode="auto">
          <a:xfrm rot="5400000">
            <a:off x="54113" y="3460982"/>
            <a:ext cx="3086584" cy="3000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298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-dog.ru/wallpapers/13/1/469015973928960/cvety-trava-lug-veter-nebo-oblaka-leto-priro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\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24089" y="116632"/>
            <a:ext cx="6319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Помощь.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Помогая </a:t>
            </a:r>
            <a:r>
              <a:rPr lang="ru-RU" b="1" dirty="0">
                <a:solidFill>
                  <a:srgbClr val="0070C0"/>
                </a:solidFill>
              </a:rPr>
              <a:t>людям, даже на обычном бытовом уровне, человек демонстрирует дружелюбие по отношению к ним.</a:t>
            </a:r>
          </a:p>
        </p:txBody>
      </p:sp>
      <p:pic>
        <p:nvPicPr>
          <p:cNvPr id="6" name="Рисунок 5" descr="C:\Users\PC\AppData\Local\Microsoft\Windows\INetCache\Content.Word\IMG_20210313_13364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" y="3290501"/>
            <a:ext cx="2466340" cy="328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28HJMb4sqY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626" y="1332731"/>
            <a:ext cx="1391920" cy="2852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:\соц проект\180321\IMG-20210317-WA001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707" y="4653136"/>
            <a:ext cx="3410585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:\соц проект\180321\IMG-20210318-WA000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025" y="1340768"/>
            <a:ext cx="1978660" cy="263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:\соц проект\2\IMG-20210318-WA002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717" y="1222144"/>
            <a:ext cx="2009775" cy="267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:\соц проект\2\IMG-20210318-WA0021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4" t="12232" b="19957"/>
          <a:stretch/>
        </p:blipFill>
        <p:spPr bwMode="auto">
          <a:xfrm>
            <a:off x="6948264" y="4247182"/>
            <a:ext cx="1972310" cy="2181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:\соц проект\2\IMG-20210319-WA0001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" t="11842" r="21052"/>
          <a:stretch/>
        </p:blipFill>
        <p:spPr bwMode="auto">
          <a:xfrm>
            <a:off x="276225" y="34731"/>
            <a:ext cx="2009775" cy="3190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215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-dog.ru/wallpapers/13/1/469015973928960/cvety-trava-lug-veter-nebo-oblaka-leto-priro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03940" y="476673"/>
            <a:ext cx="5644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79uTTKmVU_k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9"/>
          <a:stretch/>
        </p:blipFill>
        <p:spPr bwMode="auto">
          <a:xfrm>
            <a:off x="298772" y="303182"/>
            <a:ext cx="2414587" cy="2142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Nd_OT_1e_S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5"/>
          <a:stretch/>
        </p:blipFill>
        <p:spPr bwMode="auto">
          <a:xfrm>
            <a:off x="6960502" y="1644153"/>
            <a:ext cx="2142490" cy="2551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18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46"/>
          <a:stretch/>
        </p:blipFill>
        <p:spPr bwMode="auto">
          <a:xfrm>
            <a:off x="6960502" y="4334177"/>
            <a:ext cx="2142490" cy="2426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w5B6sPBLML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1" t="26294" r="19518" b="20810"/>
          <a:stretch/>
        </p:blipFill>
        <p:spPr bwMode="auto">
          <a:xfrm>
            <a:off x="3208163" y="1670184"/>
            <a:ext cx="1475117" cy="1508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:\соц проект\180321\IMG-20210317-WA0035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9"/>
          <a:stretch/>
        </p:blipFill>
        <p:spPr bwMode="auto">
          <a:xfrm>
            <a:off x="4952112" y="1916832"/>
            <a:ext cx="1866900" cy="1935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:\соц проект\180321\IMG-20210317-WA0026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8" b="19266"/>
          <a:stretch/>
        </p:blipFill>
        <p:spPr bwMode="auto">
          <a:xfrm>
            <a:off x="2713359" y="3317254"/>
            <a:ext cx="2012597" cy="35407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H:\соц проект\180321\IMG-20210317-WA0023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3" r="14728"/>
          <a:stretch/>
        </p:blipFill>
        <p:spPr bwMode="auto">
          <a:xfrm>
            <a:off x="5033392" y="4121180"/>
            <a:ext cx="1785620" cy="2638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H:\соц проект\180321\IMG-20210317-WA0022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0" t="18427" r="18204"/>
          <a:stretch/>
        </p:blipFill>
        <p:spPr bwMode="auto">
          <a:xfrm>
            <a:off x="88648" y="2808174"/>
            <a:ext cx="2362200" cy="3457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13359" y="74493"/>
            <a:ext cx="6430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Животные</a:t>
            </a:r>
            <a:r>
              <a:rPr lang="ru-RU" sz="2400" b="1" dirty="0">
                <a:solidFill>
                  <a:srgbClr val="7030A0"/>
                </a:solidFill>
              </a:rPr>
              <a:t>.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Покормить птиц, вытащить из ямы попавшее туда животное, приютить бездомную собаку – это </a:t>
            </a:r>
            <a:r>
              <a:rPr lang="ru-RU" b="1" dirty="0" smtClean="0">
                <a:solidFill>
                  <a:srgbClr val="0070C0"/>
                </a:solidFill>
              </a:rPr>
              <a:t>дружелюбие, которое проявляет </a:t>
            </a:r>
            <a:r>
              <a:rPr lang="ru-RU" b="1" dirty="0">
                <a:solidFill>
                  <a:srgbClr val="0070C0"/>
                </a:solidFill>
              </a:rPr>
              <a:t>человек в своей жизни по отношению к окружающему его </a:t>
            </a:r>
            <a:r>
              <a:rPr lang="ru-RU" b="1" dirty="0" smtClean="0">
                <a:solidFill>
                  <a:srgbClr val="0070C0"/>
                </a:solidFill>
              </a:rPr>
              <a:t>миру.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27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461</Words>
  <Application>Microsoft Office PowerPoint</Application>
  <PresentationFormat>Экран (4:3)</PresentationFormat>
  <Paragraphs>53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47</cp:revision>
  <dcterms:created xsi:type="dcterms:W3CDTF">2021-03-17T17:26:23Z</dcterms:created>
  <dcterms:modified xsi:type="dcterms:W3CDTF">2021-03-20T05:46:08Z</dcterms:modified>
</cp:coreProperties>
</file>